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083" r:id="rId3"/>
    <p:sldId id="1049" r:id="rId4"/>
    <p:sldId id="1087" r:id="rId5"/>
    <p:sldId id="1080" r:id="rId6"/>
    <p:sldId id="1084" r:id="rId7"/>
    <p:sldId id="1086" r:id="rId8"/>
    <p:sldId id="1085"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07" autoAdjust="0"/>
    <p:restoredTop sz="82455" autoAdjust="0"/>
  </p:normalViewPr>
  <p:slideViewPr>
    <p:cSldViewPr>
      <p:cViewPr varScale="1">
        <p:scale>
          <a:sx n="161" d="100"/>
          <a:sy n="161" d="100"/>
        </p:scale>
        <p:origin x="208" y="65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6/17/21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472878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402619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363125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892632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502198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167180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857175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Galatians 6:11-18</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78748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650" b="1" baseline="30000" dirty="0">
                <a:solidFill>
                  <a:schemeClr val="bg1"/>
                </a:solidFill>
                <a:latin typeface="Times New Roman" panose="02020603050405020304" pitchFamily="18" charset="0"/>
                <a:ea typeface="Times New Roman" panose="02020603050405020304" pitchFamily="18" charset="0"/>
              </a:rPr>
              <a:t>11 </a:t>
            </a:r>
            <a:r>
              <a:rPr lang="en-AU" sz="2650" dirty="0">
                <a:solidFill>
                  <a:schemeClr val="bg1"/>
                </a:solidFill>
                <a:latin typeface="Times New Roman" panose="02020603050405020304" pitchFamily="18" charset="0"/>
                <a:ea typeface="Times New Roman" panose="02020603050405020304" pitchFamily="18" charset="0"/>
              </a:rPr>
              <a:t>See with what large letters I am writing to you with my own hand.  </a:t>
            </a:r>
            <a:r>
              <a:rPr lang="en-AU" sz="2650" b="1" baseline="30000" dirty="0">
                <a:solidFill>
                  <a:schemeClr val="bg1"/>
                </a:solidFill>
                <a:latin typeface="Times New Roman" panose="02020603050405020304" pitchFamily="18" charset="0"/>
                <a:ea typeface="Times New Roman" panose="02020603050405020304" pitchFamily="18" charset="0"/>
              </a:rPr>
              <a:t>12 </a:t>
            </a:r>
            <a:r>
              <a:rPr lang="en-AU" sz="2650" dirty="0">
                <a:solidFill>
                  <a:schemeClr val="bg1"/>
                </a:solidFill>
                <a:latin typeface="Times New Roman" panose="02020603050405020304" pitchFamily="18" charset="0"/>
                <a:ea typeface="Times New Roman" panose="02020603050405020304" pitchFamily="18" charset="0"/>
              </a:rPr>
              <a:t>It is those who want to make a good showing in the flesh who would force you to be circumcised, and only in order that they may not be persecuted for the cross of Christ.  </a:t>
            </a:r>
            <a:r>
              <a:rPr lang="en-AU" sz="2650" b="1" baseline="30000" dirty="0">
                <a:solidFill>
                  <a:schemeClr val="bg1"/>
                </a:solidFill>
                <a:latin typeface="Times New Roman" panose="02020603050405020304" pitchFamily="18" charset="0"/>
                <a:ea typeface="Times New Roman" panose="02020603050405020304" pitchFamily="18" charset="0"/>
              </a:rPr>
              <a:t>13 </a:t>
            </a:r>
            <a:r>
              <a:rPr lang="en-AU" sz="2650" dirty="0">
                <a:solidFill>
                  <a:schemeClr val="bg1"/>
                </a:solidFill>
                <a:latin typeface="Times New Roman" panose="02020603050405020304" pitchFamily="18" charset="0"/>
                <a:ea typeface="Times New Roman" panose="02020603050405020304" pitchFamily="18" charset="0"/>
              </a:rPr>
              <a:t>For even those who are circumcised do not themselves keep the law, but they desire to have you circumcised that they may boast in your flesh.  </a:t>
            </a:r>
            <a:r>
              <a:rPr lang="en-AU" sz="2650" b="1" baseline="30000" dirty="0">
                <a:solidFill>
                  <a:schemeClr val="bg1"/>
                </a:solidFill>
                <a:latin typeface="Times New Roman" panose="02020603050405020304" pitchFamily="18" charset="0"/>
                <a:ea typeface="Times New Roman" panose="02020603050405020304" pitchFamily="18" charset="0"/>
              </a:rPr>
              <a:t>14 </a:t>
            </a:r>
            <a:r>
              <a:rPr lang="en-AU" sz="2650" dirty="0">
                <a:solidFill>
                  <a:schemeClr val="bg1"/>
                </a:solidFill>
                <a:latin typeface="Times New Roman" panose="02020603050405020304" pitchFamily="18" charset="0"/>
                <a:ea typeface="Times New Roman" panose="02020603050405020304" pitchFamily="18" charset="0"/>
              </a:rPr>
              <a:t>But far be it from me to boast except in the cross of our Lord Jesus Christ, by which the world has been crucified to me, and I to the world.  </a:t>
            </a:r>
            <a:r>
              <a:rPr lang="en-AU" sz="2650" b="1" baseline="30000" dirty="0">
                <a:solidFill>
                  <a:schemeClr val="bg1"/>
                </a:solidFill>
                <a:latin typeface="Times New Roman" panose="02020603050405020304" pitchFamily="18" charset="0"/>
                <a:ea typeface="Times New Roman" panose="02020603050405020304" pitchFamily="18" charset="0"/>
              </a:rPr>
              <a:t>15 </a:t>
            </a:r>
            <a:r>
              <a:rPr lang="en-AU" sz="2650" dirty="0">
                <a:solidFill>
                  <a:schemeClr val="bg1"/>
                </a:solidFill>
                <a:latin typeface="Times New Roman" panose="02020603050405020304" pitchFamily="18" charset="0"/>
                <a:ea typeface="Times New Roman" panose="02020603050405020304" pitchFamily="18" charset="0"/>
              </a:rPr>
              <a:t>For neither circumcision counts for anything, nor uncircumcision, but a new creation.  </a:t>
            </a:r>
            <a:r>
              <a:rPr lang="en-AU" sz="2650" b="1" baseline="30000" dirty="0">
                <a:solidFill>
                  <a:schemeClr val="bg1"/>
                </a:solidFill>
                <a:latin typeface="Times New Roman" panose="02020603050405020304" pitchFamily="18" charset="0"/>
                <a:ea typeface="Times New Roman" panose="02020603050405020304" pitchFamily="18" charset="0"/>
              </a:rPr>
              <a:t>16 </a:t>
            </a:r>
            <a:r>
              <a:rPr lang="en-AU" sz="2650" dirty="0">
                <a:solidFill>
                  <a:schemeClr val="bg1"/>
                </a:solidFill>
                <a:latin typeface="Times New Roman" panose="02020603050405020304" pitchFamily="18" charset="0"/>
                <a:ea typeface="Times New Roman" panose="02020603050405020304" pitchFamily="18" charset="0"/>
              </a:rPr>
              <a:t>And as for all who walk by this rule, peace and mercy be upon them, and upon the Israel of God.</a:t>
            </a:r>
            <a:endParaRPr lang="en-AU" sz="265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187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269714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17 </a:t>
            </a:r>
            <a:r>
              <a:rPr lang="en-AU" sz="2800" dirty="0">
                <a:solidFill>
                  <a:schemeClr val="bg1"/>
                </a:solidFill>
                <a:latin typeface="Times New Roman" panose="02020603050405020304" pitchFamily="18" charset="0"/>
                <a:ea typeface="Times New Roman" panose="02020603050405020304" pitchFamily="18" charset="0"/>
              </a:rPr>
              <a:t>From now on let no one cause me trouble, for I bear on my body the marks of Jesus. </a:t>
            </a:r>
            <a:endParaRPr lang="en-AU" sz="2800" dirty="0">
              <a:solidFill>
                <a:schemeClr val="bg1"/>
              </a:solidFill>
              <a:latin typeface="Calibri" panose="020F0502020204030204" pitchFamily="34" charset="0"/>
              <a:ea typeface="Times New Roman" panose="02020603050405020304" pitchFamily="18" charset="0"/>
            </a:endParaRPr>
          </a:p>
          <a:p>
            <a:pPr indent="152400">
              <a:lnSpc>
                <a:spcPct val="115000"/>
              </a:lnSpc>
              <a:spcAft>
                <a:spcPts val="1000"/>
              </a:spcAft>
            </a:pPr>
            <a:r>
              <a:rPr lang="en-AU" sz="2800" dirty="0">
                <a:solidFill>
                  <a:schemeClr val="bg1"/>
                </a:solidFill>
                <a:latin typeface="Times New Roman" panose="02020603050405020304" pitchFamily="18" charset="0"/>
                <a:ea typeface="Times New Roman" panose="02020603050405020304" pitchFamily="18" charset="0"/>
              </a:rPr>
              <a:t> </a:t>
            </a:r>
            <a:endParaRPr lang="en-AU" sz="2800" dirty="0">
              <a:solidFill>
                <a:schemeClr val="bg1"/>
              </a:solidFill>
              <a:latin typeface="Calibri" panose="020F0502020204030204" pitchFamily="34" charset="0"/>
              <a:ea typeface="Times New Roman" panose="02020603050405020304" pitchFamily="18" charset="0"/>
            </a:endParaRPr>
          </a:p>
          <a:p>
            <a:r>
              <a:rPr lang="en-AU" sz="2800" b="1" baseline="30000" dirty="0">
                <a:solidFill>
                  <a:schemeClr val="bg1"/>
                </a:solidFill>
                <a:latin typeface="Times New Roman" panose="02020603050405020304" pitchFamily="18" charset="0"/>
                <a:ea typeface="Times New Roman" panose="02020603050405020304" pitchFamily="18" charset="0"/>
              </a:rPr>
              <a:t>18 </a:t>
            </a:r>
            <a:r>
              <a:rPr lang="en-AU" sz="2800" dirty="0">
                <a:solidFill>
                  <a:schemeClr val="bg1"/>
                </a:solidFill>
                <a:latin typeface="Times New Roman" panose="02020603050405020304" pitchFamily="18" charset="0"/>
                <a:ea typeface="Times New Roman" panose="02020603050405020304" pitchFamily="18" charset="0"/>
              </a:rPr>
              <a:t>The grace of our Lord Jesus Christ be with your spirit, brothers. Amen.</a:t>
            </a:r>
            <a:r>
              <a:rPr lang="en-AU" sz="2800" dirty="0">
                <a:solidFill>
                  <a:schemeClr val="bg1"/>
                </a:solidFill>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755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A Genuine New Creation in Christ Jesus  ––  Not just a facade of holiness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044ED19-4D7C-D54C-8099-0B99AA50580B}"/>
              </a:ext>
            </a:extLst>
          </p:cNvPr>
          <p:cNvSpPr txBox="1"/>
          <p:nvPr/>
        </p:nvSpPr>
        <p:spPr>
          <a:xfrm>
            <a:off x="160820" y="1950434"/>
            <a:ext cx="881613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Desires of the Flesh are Opposed to the Spirit  &amp;  The Spirit is opposed to the Flesh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99C2CA13-0171-DC49-B432-7484884E9DFD}"/>
              </a:ext>
            </a:extLst>
          </p:cNvPr>
          <p:cNvSpPr/>
          <p:nvPr/>
        </p:nvSpPr>
        <p:spPr>
          <a:xfrm>
            <a:off x="670310" y="2905212"/>
            <a:ext cx="7875612"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But far be it from me to boast except in the cross of our Lord Jesus Christ, by which the world has been crucified to me, and I to the world.  </a:t>
            </a:r>
            <a:endParaRPr lang="en-AU" dirty="0">
              <a:latin typeface="Comic Sans MS" panose="030F0902030302020204" pitchFamily="66" charset="0"/>
              <a:ea typeface="Times New Roman" panose="02020603050405020304" pitchFamily="18" charset="0"/>
            </a:endParaRPr>
          </a:p>
        </p:txBody>
      </p:sp>
      <p:sp>
        <p:nvSpPr>
          <p:cNvPr id="10" name="TextBox 9">
            <a:extLst>
              <a:ext uri="{FF2B5EF4-FFF2-40B4-BE49-F238E27FC236}">
                <a16:creationId xmlns:a16="http://schemas.microsoft.com/office/drawing/2014/main" id="{524E6550-DA75-D44F-A8F8-643AEDE0292C}"/>
              </a:ext>
            </a:extLst>
          </p:cNvPr>
          <p:cNvSpPr txBox="1"/>
          <p:nvPr/>
        </p:nvSpPr>
        <p:spPr>
          <a:xfrm>
            <a:off x="40959" y="1384023"/>
            <a:ext cx="8995538"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Religious enslavement to The Law becomes a facade of holiness (it’s not real – just a show)</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those who promote “Adherence to The Law” don’t/can’t keep it all.</a:t>
            </a:r>
          </a:p>
        </p:txBody>
      </p:sp>
      <p:sp>
        <p:nvSpPr>
          <p:cNvPr id="11" name="TextBox 10">
            <a:extLst>
              <a:ext uri="{FF2B5EF4-FFF2-40B4-BE49-F238E27FC236}">
                <a16:creationId xmlns:a16="http://schemas.microsoft.com/office/drawing/2014/main" id="{FE4D764F-D4D9-9644-9A22-1175D5E4AF67}"/>
              </a:ext>
            </a:extLst>
          </p:cNvPr>
          <p:cNvSpPr txBox="1"/>
          <p:nvPr/>
        </p:nvSpPr>
        <p:spPr>
          <a:xfrm>
            <a:off x="40958" y="2245235"/>
            <a:ext cx="913431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desire of the flesh, is to give a facade of holiness, without having a Spiritual Transformation</a:t>
            </a:r>
          </a:p>
        </p:txBody>
      </p:sp>
      <p:sp>
        <p:nvSpPr>
          <p:cNvPr id="15" name="TextBox 14">
            <a:extLst>
              <a:ext uri="{FF2B5EF4-FFF2-40B4-BE49-F238E27FC236}">
                <a16:creationId xmlns:a16="http://schemas.microsoft.com/office/drawing/2014/main" id="{8E08A330-8327-264D-818D-321FE0101F04}"/>
              </a:ext>
            </a:extLst>
          </p:cNvPr>
          <p:cNvSpPr txBox="1"/>
          <p:nvPr/>
        </p:nvSpPr>
        <p:spPr>
          <a:xfrm>
            <a:off x="200050" y="2542951"/>
            <a:ext cx="881613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Gospel is unashamedly about the cross of Christ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40958" y="3554818"/>
            <a:ext cx="913431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Circumcision was a symbol of a spiritual cutting away of the Flesh from heart</a:t>
            </a:r>
          </a:p>
        </p:txBody>
      </p:sp>
      <p:sp>
        <p:nvSpPr>
          <p:cNvPr id="12" name="TextBox 11">
            <a:extLst>
              <a:ext uri="{FF2B5EF4-FFF2-40B4-BE49-F238E27FC236}">
                <a16:creationId xmlns:a16="http://schemas.microsoft.com/office/drawing/2014/main" id="{25025F2E-398C-D443-9137-360BF0225904}"/>
              </a:ext>
            </a:extLst>
          </p:cNvPr>
          <p:cNvSpPr txBox="1"/>
          <p:nvPr/>
        </p:nvSpPr>
        <p:spPr>
          <a:xfrm>
            <a:off x="373789" y="389493"/>
            <a:ext cx="8611116" cy="923330"/>
          </a:xfrm>
          <a:prstGeom prst="rect">
            <a:avLst/>
          </a:prstGeom>
          <a:noFill/>
          <a:ln w="25400">
            <a:solidFill>
              <a:schemeClr val="bg1"/>
            </a:solid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 had preached the Gospel of “Salvation by faith in Jesus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Galatians had received this Gospel and Believed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Judaisers moved in and told them “You must keep the Covenantal Religious Law”</a:t>
            </a:r>
          </a:p>
        </p:txBody>
      </p:sp>
    </p:spTree>
    <p:extLst>
      <p:ext uri="{BB962C8B-B14F-4D97-AF65-F5344CB8AC3E}">
        <p14:creationId xmlns:p14="http://schemas.microsoft.com/office/powerpoint/2010/main" val="328318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0" grpId="0" build="p"/>
      <p:bldP spid="11" grpId="0"/>
      <p:bldP spid="15" grpId="0"/>
      <p:bldP spid="16" grpId="0"/>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A Genuine New Creation in Christ Jesus  ––  Not just a facade of holiness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044ED19-4D7C-D54C-8099-0B99AA50580B}"/>
              </a:ext>
            </a:extLst>
          </p:cNvPr>
          <p:cNvSpPr txBox="1"/>
          <p:nvPr/>
        </p:nvSpPr>
        <p:spPr>
          <a:xfrm>
            <a:off x="152772" y="932218"/>
            <a:ext cx="881613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Desires of the Flesh are Opposed to the Spirit  &amp;  The Spirit is opposed to the Flesh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99C2CA13-0171-DC49-B432-7484884E9DFD}"/>
              </a:ext>
            </a:extLst>
          </p:cNvPr>
          <p:cNvSpPr/>
          <p:nvPr/>
        </p:nvSpPr>
        <p:spPr>
          <a:xfrm>
            <a:off x="654311" y="2250706"/>
            <a:ext cx="7875612"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But far be it from me to boast except in the cross of our Lord Jesus Christ, by which the world has been crucified to me, and I to the world.  </a:t>
            </a:r>
            <a:endParaRPr lang="en-AU" dirty="0">
              <a:latin typeface="Comic Sans MS" panose="030F0902030302020204" pitchFamily="66" charset="0"/>
              <a:ea typeface="Times New Roman" panose="02020603050405020304" pitchFamily="18" charset="0"/>
            </a:endParaRPr>
          </a:p>
        </p:txBody>
      </p:sp>
      <p:sp>
        <p:nvSpPr>
          <p:cNvPr id="10" name="TextBox 9">
            <a:extLst>
              <a:ext uri="{FF2B5EF4-FFF2-40B4-BE49-F238E27FC236}">
                <a16:creationId xmlns:a16="http://schemas.microsoft.com/office/drawing/2014/main" id="{524E6550-DA75-D44F-A8F8-643AEDE0292C}"/>
              </a:ext>
            </a:extLst>
          </p:cNvPr>
          <p:cNvSpPr txBox="1"/>
          <p:nvPr/>
        </p:nvSpPr>
        <p:spPr>
          <a:xfrm>
            <a:off x="-6319" y="337220"/>
            <a:ext cx="9134319"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Religious enslavement to The Law becomes a facade of holiness (it’s not real – just a show)</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those who promote “Adherence to The Law” don’t/can’t keep it all.</a:t>
            </a:r>
          </a:p>
        </p:txBody>
      </p:sp>
      <p:sp>
        <p:nvSpPr>
          <p:cNvPr id="11" name="TextBox 10">
            <a:extLst>
              <a:ext uri="{FF2B5EF4-FFF2-40B4-BE49-F238E27FC236}">
                <a16:creationId xmlns:a16="http://schemas.microsoft.com/office/drawing/2014/main" id="{FE4D764F-D4D9-9644-9A22-1175D5E4AF67}"/>
              </a:ext>
            </a:extLst>
          </p:cNvPr>
          <p:cNvSpPr txBox="1"/>
          <p:nvPr/>
        </p:nvSpPr>
        <p:spPr>
          <a:xfrm>
            <a:off x="1632" y="1235718"/>
            <a:ext cx="913431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desire of the flesh, is to give a facade of holiness, without having a Spiritual Transformation</a:t>
            </a:r>
          </a:p>
        </p:txBody>
      </p:sp>
      <p:sp>
        <p:nvSpPr>
          <p:cNvPr id="15" name="TextBox 14">
            <a:extLst>
              <a:ext uri="{FF2B5EF4-FFF2-40B4-BE49-F238E27FC236}">
                <a16:creationId xmlns:a16="http://schemas.microsoft.com/office/drawing/2014/main" id="{8E08A330-8327-264D-818D-321FE0101F04}"/>
              </a:ext>
            </a:extLst>
          </p:cNvPr>
          <p:cNvSpPr txBox="1"/>
          <p:nvPr/>
        </p:nvSpPr>
        <p:spPr>
          <a:xfrm>
            <a:off x="144821" y="1568322"/>
            <a:ext cx="881613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Gospel is unashamedly about the cross of Christ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24958" y="1887324"/>
            <a:ext cx="913431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Circumcision was a symbol of a spiritual cutting away of the Flesh from heart</a:t>
            </a:r>
          </a:p>
        </p:txBody>
      </p:sp>
      <p:sp>
        <p:nvSpPr>
          <p:cNvPr id="17" name="TextBox 16">
            <a:extLst>
              <a:ext uri="{FF2B5EF4-FFF2-40B4-BE49-F238E27FC236}">
                <a16:creationId xmlns:a16="http://schemas.microsoft.com/office/drawing/2014/main" id="{A21667D1-5E23-B748-956B-4526DEB2647C}"/>
              </a:ext>
            </a:extLst>
          </p:cNvPr>
          <p:cNvSpPr txBox="1"/>
          <p:nvPr/>
        </p:nvSpPr>
        <p:spPr>
          <a:xfrm>
            <a:off x="17007" y="2944847"/>
            <a:ext cx="913431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Crucifixion of Jesus – Jesus died to pay the penalty of our Sins.  Rose to give us life</a:t>
            </a:r>
          </a:p>
        </p:txBody>
      </p:sp>
      <p:sp>
        <p:nvSpPr>
          <p:cNvPr id="18" name="TextBox 17">
            <a:extLst>
              <a:ext uri="{FF2B5EF4-FFF2-40B4-BE49-F238E27FC236}">
                <a16:creationId xmlns:a16="http://schemas.microsoft.com/office/drawing/2014/main" id="{1CF85591-FD19-F04F-AA33-85535EE16A65}"/>
              </a:ext>
            </a:extLst>
          </p:cNvPr>
          <p:cNvSpPr txBox="1"/>
          <p:nvPr/>
        </p:nvSpPr>
        <p:spPr>
          <a:xfrm>
            <a:off x="9056" y="3461682"/>
            <a:ext cx="913431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The world has been crucified to me</a:t>
            </a:r>
          </a:p>
        </p:txBody>
      </p:sp>
      <p:sp>
        <p:nvSpPr>
          <p:cNvPr id="19" name="TextBox 18">
            <a:extLst>
              <a:ext uri="{FF2B5EF4-FFF2-40B4-BE49-F238E27FC236}">
                <a16:creationId xmlns:a16="http://schemas.microsoft.com/office/drawing/2014/main" id="{45BA0BE8-4919-AA4B-BFEA-74E81E28B021}"/>
              </a:ext>
            </a:extLst>
          </p:cNvPr>
          <p:cNvSpPr txBox="1"/>
          <p:nvPr/>
        </p:nvSpPr>
        <p:spPr>
          <a:xfrm>
            <a:off x="395536" y="3755881"/>
            <a:ext cx="873988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crucify all the world offers  (along with its passions &amp; desires that the flesh craves)</a:t>
            </a:r>
          </a:p>
        </p:txBody>
      </p:sp>
    </p:spTree>
    <p:extLst>
      <p:ext uri="{BB962C8B-B14F-4D97-AF65-F5344CB8AC3E}">
        <p14:creationId xmlns:p14="http://schemas.microsoft.com/office/powerpoint/2010/main" val="322914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EDCAF4-7FE6-E746-B459-4E91AF6780E2}"/>
              </a:ext>
            </a:extLst>
          </p:cNvPr>
          <p:cNvSpPr/>
          <p:nvPr/>
        </p:nvSpPr>
        <p:spPr>
          <a:xfrm>
            <a:off x="0" y="7951"/>
            <a:ext cx="9144000" cy="5151667"/>
          </a:xfrm>
          <a:prstGeom prst="rect">
            <a:avLst/>
          </a:prstGeom>
          <a:solidFill>
            <a:schemeClr val="bg1"/>
          </a:solidFill>
        </p:spPr>
        <p:txBody>
          <a:bodyPr wrap="square">
            <a:spAutoFit/>
          </a:bodyPr>
          <a:lstStyle/>
          <a:p>
            <a:pPr marL="0" marR="0">
              <a:lnSpc>
                <a:spcPct val="115000"/>
              </a:lnSpc>
              <a:spcBef>
                <a:spcPts val="0"/>
              </a:spcBef>
              <a:spcAft>
                <a:spcPts val="1000"/>
              </a:spcAft>
            </a:pPr>
            <a:r>
              <a:rPr lang="en-US" sz="2000" dirty="0">
                <a:latin typeface="Comic Sans MS" panose="030F0902030302020204" pitchFamily="66" charset="0"/>
              </a:rPr>
              <a:t>Luke 14:26–33 (ESV) </a:t>
            </a:r>
          </a:p>
          <a:p>
            <a:pPr marL="0" marR="0">
              <a:lnSpc>
                <a:spcPct val="115000"/>
              </a:lnSpc>
              <a:spcBef>
                <a:spcPts val="0"/>
              </a:spcBef>
              <a:spcAft>
                <a:spcPts val="0"/>
              </a:spcAft>
            </a:pPr>
            <a:r>
              <a:rPr lang="en-US" sz="2000" b="1" baseline="30000" dirty="0">
                <a:latin typeface="Comic Sans MS" panose="030F0902030302020204" pitchFamily="66" charset="0"/>
              </a:rPr>
              <a:t>26 </a:t>
            </a:r>
            <a:r>
              <a:rPr lang="en-US" sz="2000" dirty="0">
                <a:solidFill>
                  <a:srgbClr val="FF0000"/>
                </a:solidFill>
                <a:latin typeface="Comic Sans MS" panose="030F0902030302020204" pitchFamily="66" charset="0"/>
              </a:rPr>
              <a:t>“If anyone comes to me and does not hate his own father and mother and wife and children and brothers and sisters, yes, and even his own life, he </a:t>
            </a:r>
            <a:r>
              <a:rPr lang="en-US" sz="2000" dirty="0">
                <a:solidFill>
                  <a:srgbClr val="FF0000"/>
                </a:solidFill>
                <a:highlight>
                  <a:srgbClr val="FFFF00"/>
                </a:highlight>
                <a:latin typeface="Comic Sans MS" panose="030F0902030302020204" pitchFamily="66" charset="0"/>
              </a:rPr>
              <a:t>cannot be my disciple</a:t>
            </a:r>
            <a:r>
              <a:rPr lang="en-US" sz="2000" dirty="0">
                <a:solidFill>
                  <a:srgbClr val="FF0000"/>
                </a:solidFill>
                <a:latin typeface="Comic Sans MS" panose="030F0902030302020204" pitchFamily="66" charset="0"/>
              </a:rPr>
              <a:t>.</a:t>
            </a:r>
            <a:r>
              <a:rPr lang="en-US" sz="2000" dirty="0">
                <a:latin typeface="Comic Sans MS" panose="030F0902030302020204" pitchFamily="66" charset="0"/>
              </a:rPr>
              <a:t> </a:t>
            </a:r>
            <a:r>
              <a:rPr lang="en-US" sz="2000" b="1" baseline="30000" dirty="0">
                <a:latin typeface="Comic Sans MS" panose="030F0902030302020204" pitchFamily="66" charset="0"/>
              </a:rPr>
              <a:t>27 </a:t>
            </a:r>
            <a:r>
              <a:rPr lang="en-US" sz="2000" dirty="0">
                <a:solidFill>
                  <a:srgbClr val="FF0000"/>
                </a:solidFill>
                <a:highlight>
                  <a:srgbClr val="FFFF00"/>
                </a:highlight>
                <a:latin typeface="Comic Sans MS" panose="030F0902030302020204" pitchFamily="66" charset="0"/>
              </a:rPr>
              <a:t>Whoever does not bear his own cross and come after me cannot be my disciple</a:t>
            </a:r>
            <a:r>
              <a:rPr lang="en-US" sz="2000" dirty="0">
                <a:solidFill>
                  <a:srgbClr val="FF0000"/>
                </a:solidFill>
                <a:latin typeface="Comic Sans MS" panose="030F0902030302020204" pitchFamily="66" charset="0"/>
              </a:rPr>
              <a:t>.</a:t>
            </a:r>
            <a:r>
              <a:rPr lang="en-US" sz="2000" dirty="0">
                <a:latin typeface="Comic Sans MS" panose="030F0902030302020204" pitchFamily="66" charset="0"/>
              </a:rPr>
              <a:t> </a:t>
            </a:r>
            <a:r>
              <a:rPr lang="en-US" sz="2000" b="1" baseline="30000" dirty="0">
                <a:latin typeface="Comic Sans MS" panose="030F0902030302020204" pitchFamily="66" charset="0"/>
              </a:rPr>
              <a:t>28 </a:t>
            </a:r>
            <a:r>
              <a:rPr lang="en-US" sz="2000" dirty="0">
                <a:solidFill>
                  <a:srgbClr val="FF0000"/>
                </a:solidFill>
                <a:latin typeface="Comic Sans MS" panose="030F0902030302020204" pitchFamily="66" charset="0"/>
              </a:rPr>
              <a:t>For which of you, desiring to build a tower, does not first sit down and count the cost, whether he has enough to complete it?</a:t>
            </a:r>
            <a:r>
              <a:rPr lang="en-US" sz="2000" dirty="0">
                <a:latin typeface="Comic Sans MS" panose="030F0902030302020204" pitchFamily="66" charset="0"/>
              </a:rPr>
              <a:t> </a:t>
            </a:r>
            <a:r>
              <a:rPr lang="en-US" sz="2000" b="1" baseline="30000" dirty="0">
                <a:latin typeface="Comic Sans MS" panose="030F0902030302020204" pitchFamily="66" charset="0"/>
              </a:rPr>
              <a:t>29 </a:t>
            </a:r>
            <a:r>
              <a:rPr lang="en-US" sz="2000" dirty="0">
                <a:solidFill>
                  <a:srgbClr val="FF0000"/>
                </a:solidFill>
                <a:latin typeface="Comic Sans MS" panose="030F0902030302020204" pitchFamily="66" charset="0"/>
              </a:rPr>
              <a:t>Otherwise, when he has laid a foundation and is not able to finish, all who see it begin to mock him,</a:t>
            </a:r>
            <a:r>
              <a:rPr lang="en-US" sz="2000" dirty="0">
                <a:latin typeface="Comic Sans MS" panose="030F0902030302020204" pitchFamily="66" charset="0"/>
              </a:rPr>
              <a:t> </a:t>
            </a:r>
            <a:r>
              <a:rPr lang="en-US" sz="2000" b="1" baseline="30000" dirty="0">
                <a:latin typeface="Comic Sans MS" panose="030F0902030302020204" pitchFamily="66" charset="0"/>
              </a:rPr>
              <a:t>30 </a:t>
            </a:r>
            <a:r>
              <a:rPr lang="en-US" sz="2000" dirty="0">
                <a:solidFill>
                  <a:srgbClr val="FF0000"/>
                </a:solidFill>
                <a:latin typeface="Comic Sans MS" panose="030F0902030302020204" pitchFamily="66" charset="0"/>
              </a:rPr>
              <a:t>saying, ‘This man began to build and was not able to finish.’</a:t>
            </a:r>
            <a:r>
              <a:rPr lang="en-US" sz="2000" dirty="0">
                <a:latin typeface="Comic Sans MS" panose="030F0902030302020204" pitchFamily="66" charset="0"/>
              </a:rPr>
              <a:t> </a:t>
            </a:r>
            <a:r>
              <a:rPr lang="en-US" sz="2000" b="1" baseline="30000" dirty="0">
                <a:latin typeface="Comic Sans MS" panose="030F0902030302020204" pitchFamily="66" charset="0"/>
              </a:rPr>
              <a:t>31 </a:t>
            </a:r>
            <a:r>
              <a:rPr lang="en-US" sz="2000" dirty="0">
                <a:solidFill>
                  <a:srgbClr val="FF0000"/>
                </a:solidFill>
                <a:latin typeface="Comic Sans MS" panose="030F0902030302020204" pitchFamily="66" charset="0"/>
              </a:rPr>
              <a:t>Or what king, going out to encounter another king in war, will not sit down first and deliberate whether he is able with ten thousand to meet him who comes against him with twenty thousand?</a:t>
            </a:r>
            <a:r>
              <a:rPr lang="en-US" sz="2000" dirty="0">
                <a:latin typeface="Comic Sans MS" panose="030F0902030302020204" pitchFamily="66" charset="0"/>
              </a:rPr>
              <a:t> </a:t>
            </a:r>
            <a:r>
              <a:rPr lang="en-US" sz="2000" b="1" baseline="30000" dirty="0">
                <a:latin typeface="Comic Sans MS" panose="030F0902030302020204" pitchFamily="66" charset="0"/>
              </a:rPr>
              <a:t>32 </a:t>
            </a:r>
            <a:r>
              <a:rPr lang="en-US" sz="2000" dirty="0">
                <a:solidFill>
                  <a:srgbClr val="FF0000"/>
                </a:solidFill>
                <a:latin typeface="Comic Sans MS" panose="030F0902030302020204" pitchFamily="66" charset="0"/>
              </a:rPr>
              <a:t>And if not, while the other is yet a great way off, he sends a delegation and asks for terms of peace.</a:t>
            </a:r>
            <a:r>
              <a:rPr lang="en-US" sz="2000" dirty="0">
                <a:latin typeface="Comic Sans MS" panose="030F0902030302020204" pitchFamily="66" charset="0"/>
              </a:rPr>
              <a:t> </a:t>
            </a:r>
            <a:r>
              <a:rPr lang="en-US" sz="2000" b="1" baseline="30000" dirty="0">
                <a:highlight>
                  <a:srgbClr val="FFFF00"/>
                </a:highlight>
                <a:latin typeface="Comic Sans MS" panose="030F0902030302020204" pitchFamily="66" charset="0"/>
              </a:rPr>
              <a:t>33 </a:t>
            </a:r>
            <a:r>
              <a:rPr lang="en-US" sz="2000" dirty="0">
                <a:solidFill>
                  <a:srgbClr val="FF0000"/>
                </a:solidFill>
                <a:highlight>
                  <a:srgbClr val="FFFF00"/>
                </a:highlight>
                <a:latin typeface="Comic Sans MS" panose="030F0902030302020204" pitchFamily="66" charset="0"/>
              </a:rPr>
              <a:t>So therefore, any one of you who does not renounce all that he has cannot be my disciple.</a:t>
            </a:r>
            <a:r>
              <a:rPr lang="en-US" sz="2000" dirty="0">
                <a:highlight>
                  <a:srgbClr val="FFFF00"/>
                </a:highlight>
                <a:latin typeface="Comic Sans MS" panose="030F0902030302020204" pitchFamily="66" charset="0"/>
              </a:rPr>
              <a:t> </a:t>
            </a:r>
            <a:endParaRPr lang="en-US" sz="2000" dirty="0">
              <a:effectLst/>
              <a:highlight>
                <a:srgbClr val="FFFF00"/>
              </a:highlight>
              <a:latin typeface="Comic Sans MS" panose="030F0902030302020204" pitchFamily="66" charset="0"/>
            </a:endParaRPr>
          </a:p>
        </p:txBody>
      </p:sp>
    </p:spTree>
    <p:extLst>
      <p:ext uri="{BB962C8B-B14F-4D97-AF65-F5344CB8AC3E}">
        <p14:creationId xmlns:p14="http://schemas.microsoft.com/office/powerpoint/2010/main" val="313962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A Genuine New Creation in Christ Jesus  ––  Not just a facade of holiness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044ED19-4D7C-D54C-8099-0B99AA50580B}"/>
              </a:ext>
            </a:extLst>
          </p:cNvPr>
          <p:cNvSpPr txBox="1"/>
          <p:nvPr/>
        </p:nvSpPr>
        <p:spPr>
          <a:xfrm>
            <a:off x="152772" y="932218"/>
            <a:ext cx="881613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Desires of the Flesh are Opposed to the Spirit  &amp;  The Spirit is opposed to the Flesh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99C2CA13-0171-DC49-B432-7484884E9DFD}"/>
              </a:ext>
            </a:extLst>
          </p:cNvPr>
          <p:cNvSpPr/>
          <p:nvPr/>
        </p:nvSpPr>
        <p:spPr>
          <a:xfrm>
            <a:off x="654311" y="2250706"/>
            <a:ext cx="7875612"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But far be it from me to boast except in the cross of our Lord Jesus Christ, by which the world has been crucified to me, and I to the world.  </a:t>
            </a:r>
            <a:endParaRPr lang="en-AU" dirty="0">
              <a:latin typeface="Comic Sans MS" panose="030F0902030302020204" pitchFamily="66" charset="0"/>
              <a:ea typeface="Times New Roman" panose="02020603050405020304" pitchFamily="18" charset="0"/>
            </a:endParaRPr>
          </a:p>
        </p:txBody>
      </p:sp>
      <p:sp>
        <p:nvSpPr>
          <p:cNvPr id="10" name="TextBox 9">
            <a:extLst>
              <a:ext uri="{FF2B5EF4-FFF2-40B4-BE49-F238E27FC236}">
                <a16:creationId xmlns:a16="http://schemas.microsoft.com/office/drawing/2014/main" id="{524E6550-DA75-D44F-A8F8-643AEDE0292C}"/>
              </a:ext>
            </a:extLst>
          </p:cNvPr>
          <p:cNvSpPr txBox="1"/>
          <p:nvPr/>
        </p:nvSpPr>
        <p:spPr>
          <a:xfrm>
            <a:off x="-6319" y="337220"/>
            <a:ext cx="9134319"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Religious enslavement to The Law becomes a facade of holiness (it’s not real – just a show)</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those who promote “Adherence to The Law” don’t/can’t keep it all.</a:t>
            </a:r>
          </a:p>
        </p:txBody>
      </p:sp>
      <p:sp>
        <p:nvSpPr>
          <p:cNvPr id="11" name="TextBox 10">
            <a:extLst>
              <a:ext uri="{FF2B5EF4-FFF2-40B4-BE49-F238E27FC236}">
                <a16:creationId xmlns:a16="http://schemas.microsoft.com/office/drawing/2014/main" id="{FE4D764F-D4D9-9644-9A22-1175D5E4AF67}"/>
              </a:ext>
            </a:extLst>
          </p:cNvPr>
          <p:cNvSpPr txBox="1"/>
          <p:nvPr/>
        </p:nvSpPr>
        <p:spPr>
          <a:xfrm>
            <a:off x="1632" y="1235718"/>
            <a:ext cx="913431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desire of the flesh, is to give a facade of holiness, without having a Spiritual Transformation</a:t>
            </a:r>
          </a:p>
        </p:txBody>
      </p:sp>
      <p:sp>
        <p:nvSpPr>
          <p:cNvPr id="15" name="TextBox 14">
            <a:extLst>
              <a:ext uri="{FF2B5EF4-FFF2-40B4-BE49-F238E27FC236}">
                <a16:creationId xmlns:a16="http://schemas.microsoft.com/office/drawing/2014/main" id="{8E08A330-8327-264D-818D-321FE0101F04}"/>
              </a:ext>
            </a:extLst>
          </p:cNvPr>
          <p:cNvSpPr txBox="1"/>
          <p:nvPr/>
        </p:nvSpPr>
        <p:spPr>
          <a:xfrm>
            <a:off x="144821" y="1568322"/>
            <a:ext cx="881613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Gospel is unashamedly about the cross of Christ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24958" y="1887324"/>
            <a:ext cx="913431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Circumcision was a symbol of a spiritual cutting away of the Flesh from heart</a:t>
            </a:r>
          </a:p>
        </p:txBody>
      </p:sp>
      <p:sp>
        <p:nvSpPr>
          <p:cNvPr id="17" name="TextBox 16">
            <a:extLst>
              <a:ext uri="{FF2B5EF4-FFF2-40B4-BE49-F238E27FC236}">
                <a16:creationId xmlns:a16="http://schemas.microsoft.com/office/drawing/2014/main" id="{A21667D1-5E23-B748-956B-4526DEB2647C}"/>
              </a:ext>
            </a:extLst>
          </p:cNvPr>
          <p:cNvSpPr txBox="1"/>
          <p:nvPr/>
        </p:nvSpPr>
        <p:spPr>
          <a:xfrm>
            <a:off x="17007" y="2944847"/>
            <a:ext cx="913431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Crucifixion of Jesus   –   Jesus died to pay the penalty of our Sins.  Rose to give us life</a:t>
            </a:r>
          </a:p>
        </p:txBody>
      </p:sp>
      <p:sp>
        <p:nvSpPr>
          <p:cNvPr id="18" name="TextBox 17">
            <a:extLst>
              <a:ext uri="{FF2B5EF4-FFF2-40B4-BE49-F238E27FC236}">
                <a16:creationId xmlns:a16="http://schemas.microsoft.com/office/drawing/2014/main" id="{1CF85591-FD19-F04F-AA33-85535EE16A65}"/>
              </a:ext>
            </a:extLst>
          </p:cNvPr>
          <p:cNvSpPr txBox="1"/>
          <p:nvPr/>
        </p:nvSpPr>
        <p:spPr>
          <a:xfrm>
            <a:off x="0" y="3194229"/>
            <a:ext cx="913431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The world has been crucified to me   –   Eternity comes alive to us.</a:t>
            </a:r>
          </a:p>
        </p:txBody>
      </p:sp>
      <p:sp>
        <p:nvSpPr>
          <p:cNvPr id="19" name="TextBox 18">
            <a:extLst>
              <a:ext uri="{FF2B5EF4-FFF2-40B4-BE49-F238E27FC236}">
                <a16:creationId xmlns:a16="http://schemas.microsoft.com/office/drawing/2014/main" id="{45BA0BE8-4919-AA4B-BFEA-74E81E28B021}"/>
              </a:ext>
            </a:extLst>
          </p:cNvPr>
          <p:cNvSpPr txBox="1"/>
          <p:nvPr/>
        </p:nvSpPr>
        <p:spPr>
          <a:xfrm>
            <a:off x="386480" y="3488428"/>
            <a:ext cx="873988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crucify all the world offers  (along with its passions &amp; desires that the flesh craves)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count the cost, and with great joy, embrace a life of potential suffering for our Lord</a:t>
            </a:r>
          </a:p>
        </p:txBody>
      </p:sp>
      <p:sp>
        <p:nvSpPr>
          <p:cNvPr id="14" name="TextBox 13">
            <a:extLst>
              <a:ext uri="{FF2B5EF4-FFF2-40B4-BE49-F238E27FC236}">
                <a16:creationId xmlns:a16="http://schemas.microsoft.com/office/drawing/2014/main" id="{5C9603D9-5E67-464B-BD89-B8B772BE5608}"/>
              </a:ext>
            </a:extLst>
          </p:cNvPr>
          <p:cNvSpPr txBox="1"/>
          <p:nvPr/>
        </p:nvSpPr>
        <p:spPr>
          <a:xfrm>
            <a:off x="-17232" y="3999886"/>
            <a:ext cx="913431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We die to self  –  Born Again to become spiritually alive in Christ</a:t>
            </a:r>
          </a:p>
        </p:txBody>
      </p:sp>
      <p:sp>
        <p:nvSpPr>
          <p:cNvPr id="21" name="TextBox 20">
            <a:extLst>
              <a:ext uri="{FF2B5EF4-FFF2-40B4-BE49-F238E27FC236}">
                <a16:creationId xmlns:a16="http://schemas.microsoft.com/office/drawing/2014/main" id="{3AB32F81-3505-6741-A150-A7BFEA9484E8}"/>
              </a:ext>
            </a:extLst>
          </p:cNvPr>
          <p:cNvSpPr txBox="1"/>
          <p:nvPr/>
        </p:nvSpPr>
        <p:spPr>
          <a:xfrm>
            <a:off x="377200" y="4285133"/>
            <a:ext cx="873988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were so corrupt, we couldn’t be ‘fixed’ – we needed to become a New Creation</a:t>
            </a:r>
          </a:p>
        </p:txBody>
      </p:sp>
    </p:spTree>
    <p:extLst>
      <p:ext uri="{BB962C8B-B14F-4D97-AF65-F5344CB8AC3E}">
        <p14:creationId xmlns:p14="http://schemas.microsoft.com/office/powerpoint/2010/main" val="142515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A Genuine New Creation in Christ Jesus  ––  Not just a facade of holiness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044ED19-4D7C-D54C-8099-0B99AA50580B}"/>
              </a:ext>
            </a:extLst>
          </p:cNvPr>
          <p:cNvSpPr txBox="1"/>
          <p:nvPr/>
        </p:nvSpPr>
        <p:spPr>
          <a:xfrm>
            <a:off x="152772" y="932218"/>
            <a:ext cx="8816133"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Desires of the Flesh are Opposed to the Spirit  &amp;  The Spirit is opposed to the Flesh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99C2CA13-0171-DC49-B432-7484884E9DFD}"/>
              </a:ext>
            </a:extLst>
          </p:cNvPr>
          <p:cNvSpPr/>
          <p:nvPr/>
        </p:nvSpPr>
        <p:spPr>
          <a:xfrm>
            <a:off x="361297" y="3920250"/>
            <a:ext cx="5400600"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And as for all who walk by this rule, peace and mercy be upon them, and upon the Israel of God.</a:t>
            </a:r>
            <a:r>
              <a:rPr lang="en-AU" dirty="0"/>
              <a:t> </a:t>
            </a:r>
            <a:endParaRPr lang="en-AU" dirty="0">
              <a:latin typeface="Comic Sans MS" panose="030F0902030302020204" pitchFamily="66" charset="0"/>
              <a:ea typeface="Times New Roman" panose="02020603050405020304" pitchFamily="18" charset="0"/>
            </a:endParaRPr>
          </a:p>
        </p:txBody>
      </p:sp>
      <p:sp>
        <p:nvSpPr>
          <p:cNvPr id="10" name="TextBox 9">
            <a:extLst>
              <a:ext uri="{FF2B5EF4-FFF2-40B4-BE49-F238E27FC236}">
                <a16:creationId xmlns:a16="http://schemas.microsoft.com/office/drawing/2014/main" id="{524E6550-DA75-D44F-A8F8-643AEDE0292C}"/>
              </a:ext>
            </a:extLst>
          </p:cNvPr>
          <p:cNvSpPr txBox="1"/>
          <p:nvPr/>
        </p:nvSpPr>
        <p:spPr>
          <a:xfrm>
            <a:off x="-6319" y="337220"/>
            <a:ext cx="9134319"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Religious enslavement to The Law becomes a facade of holiness (it’s not real – just a show)</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those who promote “Adherence to The Law” don’t/can’t keep it all.</a:t>
            </a:r>
          </a:p>
        </p:txBody>
      </p:sp>
      <p:sp>
        <p:nvSpPr>
          <p:cNvPr id="11" name="TextBox 10">
            <a:extLst>
              <a:ext uri="{FF2B5EF4-FFF2-40B4-BE49-F238E27FC236}">
                <a16:creationId xmlns:a16="http://schemas.microsoft.com/office/drawing/2014/main" id="{FE4D764F-D4D9-9644-9A22-1175D5E4AF67}"/>
              </a:ext>
            </a:extLst>
          </p:cNvPr>
          <p:cNvSpPr txBox="1"/>
          <p:nvPr/>
        </p:nvSpPr>
        <p:spPr>
          <a:xfrm>
            <a:off x="1632" y="1235718"/>
            <a:ext cx="913431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desire of the flesh, is to give a facade of holiness, without having a Spiritual Transformation</a:t>
            </a:r>
          </a:p>
        </p:txBody>
      </p:sp>
      <p:sp>
        <p:nvSpPr>
          <p:cNvPr id="15" name="TextBox 14">
            <a:extLst>
              <a:ext uri="{FF2B5EF4-FFF2-40B4-BE49-F238E27FC236}">
                <a16:creationId xmlns:a16="http://schemas.microsoft.com/office/drawing/2014/main" id="{8E08A330-8327-264D-818D-321FE0101F04}"/>
              </a:ext>
            </a:extLst>
          </p:cNvPr>
          <p:cNvSpPr txBox="1"/>
          <p:nvPr/>
        </p:nvSpPr>
        <p:spPr>
          <a:xfrm>
            <a:off x="144821" y="1568322"/>
            <a:ext cx="8816133" cy="400110"/>
          </a:xfrm>
          <a:prstGeom prst="rect">
            <a:avLst/>
          </a:prstGeom>
          <a:noFill/>
          <a:ln>
            <a:noFill/>
          </a:ln>
        </p:spPr>
        <p:txBody>
          <a:bodyPr wrap="square" rtlCol="0">
            <a:spAutoFit/>
          </a:bodyPr>
          <a:lstStyle/>
          <a:p>
            <a:pPr marL="317500" indent="-317500"/>
            <a:r>
              <a:rPr lang="en-AU" sz="2000" u="sng" dirty="0">
                <a:solidFill>
                  <a:srgbClr val="FFFF00"/>
                </a:solidFill>
                <a:latin typeface="Times New Roman" panose="02020603050405020304" pitchFamily="18" charset="0"/>
                <a:cs typeface="Times New Roman" panose="02020603050405020304" pitchFamily="18" charset="0"/>
              </a:rPr>
              <a:t>The Gospel is unashamedly about the cross of Christ</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1547664" y="1887324"/>
            <a:ext cx="761161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Circumcision was a symbol of a spiritual cutting away of the Flesh from heart</a:t>
            </a:r>
          </a:p>
        </p:txBody>
      </p:sp>
      <p:sp>
        <p:nvSpPr>
          <p:cNvPr id="17" name="TextBox 16">
            <a:extLst>
              <a:ext uri="{FF2B5EF4-FFF2-40B4-BE49-F238E27FC236}">
                <a16:creationId xmlns:a16="http://schemas.microsoft.com/office/drawing/2014/main" id="{A21667D1-5E23-B748-956B-4526DEB2647C}"/>
              </a:ext>
            </a:extLst>
          </p:cNvPr>
          <p:cNvSpPr txBox="1"/>
          <p:nvPr/>
        </p:nvSpPr>
        <p:spPr>
          <a:xfrm>
            <a:off x="378529" y="2204426"/>
            <a:ext cx="913431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Crucifixion of Jesus   –   Jesus died to pay the penalty of our Sins.  Rose to give us life</a:t>
            </a:r>
          </a:p>
        </p:txBody>
      </p:sp>
      <p:sp>
        <p:nvSpPr>
          <p:cNvPr id="18" name="TextBox 17">
            <a:extLst>
              <a:ext uri="{FF2B5EF4-FFF2-40B4-BE49-F238E27FC236}">
                <a16:creationId xmlns:a16="http://schemas.microsoft.com/office/drawing/2014/main" id="{1CF85591-FD19-F04F-AA33-85535EE16A65}"/>
              </a:ext>
            </a:extLst>
          </p:cNvPr>
          <p:cNvSpPr txBox="1"/>
          <p:nvPr/>
        </p:nvSpPr>
        <p:spPr>
          <a:xfrm>
            <a:off x="378529" y="2485192"/>
            <a:ext cx="913431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The world has been crucified to me   –   Eternity comes alive to us.</a:t>
            </a:r>
          </a:p>
        </p:txBody>
      </p:sp>
      <p:sp>
        <p:nvSpPr>
          <p:cNvPr id="19" name="TextBox 18">
            <a:extLst>
              <a:ext uri="{FF2B5EF4-FFF2-40B4-BE49-F238E27FC236}">
                <a16:creationId xmlns:a16="http://schemas.microsoft.com/office/drawing/2014/main" id="{45BA0BE8-4919-AA4B-BFEA-74E81E28B021}"/>
              </a:ext>
            </a:extLst>
          </p:cNvPr>
          <p:cNvSpPr txBox="1"/>
          <p:nvPr/>
        </p:nvSpPr>
        <p:spPr>
          <a:xfrm>
            <a:off x="772961" y="2742395"/>
            <a:ext cx="873988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crucify all the world offers  (along with its passions &amp; desires that the flesh craves)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count the cost, and with great joy, embrace a life of potential suffering for our Lord</a:t>
            </a:r>
          </a:p>
        </p:txBody>
      </p:sp>
      <p:sp>
        <p:nvSpPr>
          <p:cNvPr id="14" name="TextBox 13">
            <a:extLst>
              <a:ext uri="{FF2B5EF4-FFF2-40B4-BE49-F238E27FC236}">
                <a16:creationId xmlns:a16="http://schemas.microsoft.com/office/drawing/2014/main" id="{5C9603D9-5E67-464B-BD89-B8B772BE5608}"/>
              </a:ext>
            </a:extLst>
          </p:cNvPr>
          <p:cNvSpPr txBox="1"/>
          <p:nvPr/>
        </p:nvSpPr>
        <p:spPr>
          <a:xfrm>
            <a:off x="361297" y="3290849"/>
            <a:ext cx="9134319"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We die to self  –  Born Again to become spiritually alive in Christ</a:t>
            </a:r>
          </a:p>
        </p:txBody>
      </p:sp>
      <p:sp>
        <p:nvSpPr>
          <p:cNvPr id="21" name="TextBox 20">
            <a:extLst>
              <a:ext uri="{FF2B5EF4-FFF2-40B4-BE49-F238E27FC236}">
                <a16:creationId xmlns:a16="http://schemas.microsoft.com/office/drawing/2014/main" id="{3AB32F81-3505-6741-A150-A7BFEA9484E8}"/>
              </a:ext>
            </a:extLst>
          </p:cNvPr>
          <p:cNvSpPr txBox="1"/>
          <p:nvPr/>
        </p:nvSpPr>
        <p:spPr>
          <a:xfrm>
            <a:off x="755729" y="3550918"/>
            <a:ext cx="873988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were so corrupt, we couldn’t be ‘fixed’ – we needed to become a New Creation</a:t>
            </a:r>
          </a:p>
        </p:txBody>
      </p:sp>
      <p:sp>
        <p:nvSpPr>
          <p:cNvPr id="22" name="TextBox 21">
            <a:extLst>
              <a:ext uri="{FF2B5EF4-FFF2-40B4-BE49-F238E27FC236}">
                <a16:creationId xmlns:a16="http://schemas.microsoft.com/office/drawing/2014/main" id="{3AF22AA4-E39B-3044-ACC3-CC3C4C19AF2A}"/>
              </a:ext>
            </a:extLst>
          </p:cNvPr>
          <p:cNvSpPr txBox="1"/>
          <p:nvPr/>
        </p:nvSpPr>
        <p:spPr>
          <a:xfrm>
            <a:off x="9648" y="4558013"/>
            <a:ext cx="9134352"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The rule:  </a:t>
            </a:r>
            <a:r>
              <a:rPr lang="en-AU" dirty="0">
                <a:solidFill>
                  <a:schemeClr val="bg1"/>
                </a:solidFill>
                <a:latin typeface="Times New Roman" panose="02020603050405020304" pitchFamily="18" charset="0"/>
                <a:cs typeface="Times New Roman" panose="02020603050405020304" pitchFamily="18" charset="0"/>
              </a:rPr>
              <a:t>If I truly belong to Christ, I have crucified the flesh with its passions and desires</a:t>
            </a:r>
          </a:p>
        </p:txBody>
      </p:sp>
      <p:sp>
        <p:nvSpPr>
          <p:cNvPr id="23" name="TextBox 22">
            <a:extLst>
              <a:ext uri="{FF2B5EF4-FFF2-40B4-BE49-F238E27FC236}">
                <a16:creationId xmlns:a16="http://schemas.microsoft.com/office/drawing/2014/main" id="{9AA561A4-7F8D-854A-94DA-6997CAB57B45}"/>
              </a:ext>
            </a:extLst>
          </p:cNvPr>
          <p:cNvSpPr txBox="1"/>
          <p:nvPr/>
        </p:nvSpPr>
        <p:spPr>
          <a:xfrm>
            <a:off x="16257" y="4870834"/>
            <a:ext cx="873988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True Spiritual circumcision is to receive The Son;  put to death the flesh;  live by the Spirit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Peace &amp; Mercy belong to genuine disciples of Jesus (living by the Spirit)</a:t>
            </a:r>
          </a:p>
        </p:txBody>
      </p:sp>
    </p:spTree>
    <p:extLst>
      <p:ext uri="{BB962C8B-B14F-4D97-AF65-F5344CB8AC3E}">
        <p14:creationId xmlns:p14="http://schemas.microsoft.com/office/powerpoint/2010/main" val="426930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129444</TotalTime>
  <Words>1353</Words>
  <Application>Microsoft Macintosh PowerPoint</Application>
  <PresentationFormat>On-screen Show (16:10)</PresentationFormat>
  <Paragraphs>72</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2189</cp:revision>
  <cp:lastPrinted>2021-06-17T07:44:01Z</cp:lastPrinted>
  <dcterms:created xsi:type="dcterms:W3CDTF">2016-11-04T06:28:01Z</dcterms:created>
  <dcterms:modified xsi:type="dcterms:W3CDTF">2021-06-17T07:44:07Z</dcterms:modified>
</cp:coreProperties>
</file>